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" name="Google Shape;53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1428f9fa648_0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g1428f9fa648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1428f9fa648_0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1428f9fa648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1428f9fa648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1428f9fa648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fde25808c3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fde25808c3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fde25808c3_0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fde25808c3_0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fde25808c3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Google Shape;98;gfde25808c3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fde25808c3_0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Google Shape;106;gfde25808c3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0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11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2" name="Google Shape;12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3" name="Google Shape;13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7" name="Google Shape;47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8" name="Google Shape;48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6" name="Google Shape;16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" name="Google Shape;20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3" name="Google Shape;23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5" name="Google Shape;2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8" name="Google Shape;28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1" name="Google Shape;31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2" name="Google Shape;32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5" name="Google Shape;35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" name="Google Shape;38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9" name="Google Shape;39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40" name="Google Shape;40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1" name="Google Shape;41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4" name="Google Shape;4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0.xml"/><Relationship Id="rId10" Type="http://schemas.openxmlformats.org/officeDocument/2006/relationships/slideLayout" Target="../slideLayouts/slideLayout9.xml"/><Relationship Id="rId13" Type="http://schemas.openxmlformats.org/officeDocument/2006/relationships/theme" Target="../theme/theme2.xml"/><Relationship Id="rId12" Type="http://schemas.openxmlformats.org/officeDocument/2006/relationships/slideLayout" Target="../slideLayouts/slideLayout11.xml"/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9" Type="http://schemas.openxmlformats.org/officeDocument/2006/relationships/slideLayout" Target="../slideLayouts/slideLayout8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9" name="Google Shape;9;p1"/>
          <p:cNvPicPr preferRelativeResize="0"/>
          <p:nvPr/>
        </p:nvPicPr>
        <p:blipFill>
          <a:blip r:embed="rId1">
            <a:alphaModFix/>
          </a:blip>
          <a:stretch>
            <a:fillRect/>
          </a:stretch>
        </p:blipFill>
        <p:spPr>
          <a:xfrm>
            <a:off x="75226" y="4343124"/>
            <a:ext cx="1437625" cy="713699"/>
          </a:xfrm>
          <a:prstGeom prst="rect">
            <a:avLst/>
          </a:prstGeom>
          <a:noFill/>
          <a:ln>
            <a:noFill/>
          </a:ln>
        </p:spPr>
      </p:pic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2"/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png"/><Relationship Id="rId4" Type="http://schemas.openxmlformats.org/officeDocument/2006/relationships/image" Target="../media/image12.png"/><Relationship Id="rId5" Type="http://schemas.openxmlformats.org/officeDocument/2006/relationships/hyperlink" Target="http://www.kampff-lab.org/validating-electrodes" TargetMode="External"/><Relationship Id="rId6" Type="http://schemas.openxmlformats.org/officeDocument/2006/relationships/image" Target="../media/image4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6.png"/><Relationship Id="rId4" Type="http://schemas.openxmlformats.org/officeDocument/2006/relationships/image" Target="../media/image8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9.png"/><Relationship Id="rId4" Type="http://schemas.openxmlformats.org/officeDocument/2006/relationships/image" Target="../media/image7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5.png"/><Relationship Id="rId4" Type="http://schemas.openxmlformats.org/officeDocument/2006/relationships/image" Target="../media/image10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hyperlink" Target="https://elifesciences.org/articles/61834" TargetMode="Externa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3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Practical aspects of 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Spike Sorting 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(supplementary materials)</a:t>
            </a:r>
            <a:endParaRPr/>
          </a:p>
        </p:txBody>
      </p:sp>
      <p:sp>
        <p:nvSpPr>
          <p:cNvPr id="56" name="Google Shape;56;p13"/>
          <p:cNvSpPr txBox="1"/>
          <p:nvPr>
            <p:ph idx="1" type="subTitle"/>
          </p:nvPr>
        </p:nvSpPr>
        <p:spPr>
          <a:xfrm>
            <a:off x="311700" y="2834125"/>
            <a:ext cx="8520600" cy="123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Mike Sintsov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Head of Man-Machine Interfaces 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at Motorica LLC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is spike sorting</a:t>
            </a:r>
            <a:endParaRPr/>
          </a:p>
        </p:txBody>
      </p:sp>
      <p:sp>
        <p:nvSpPr>
          <p:cNvPr id="62" name="Google Shape;62;p14"/>
          <p:cNvSpPr txBox="1"/>
          <p:nvPr>
            <p:ph idx="1" type="body"/>
          </p:nvPr>
        </p:nvSpPr>
        <p:spPr>
          <a:xfrm>
            <a:off x="311700" y="1152475"/>
            <a:ext cx="34242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Spike sorting is data </a:t>
            </a:r>
            <a:r>
              <a:rPr b="1" lang="en"/>
              <a:t>clustering</a:t>
            </a:r>
            <a:r>
              <a:rPr lang="en"/>
              <a:t> and </a:t>
            </a:r>
            <a:r>
              <a:rPr b="1" lang="en"/>
              <a:t>segmentation</a:t>
            </a:r>
            <a:r>
              <a:rPr lang="en"/>
              <a:t> problem using recordings of extracellular action potentials in order to find robust markers of exact cell activity</a:t>
            </a:r>
            <a:endParaRPr/>
          </a:p>
        </p:txBody>
      </p:sp>
      <p:pic>
        <p:nvPicPr>
          <p:cNvPr id="63" name="Google Shape;63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65650" y="83025"/>
            <a:ext cx="3655890" cy="4977451"/>
          </a:xfrm>
          <a:prstGeom prst="rect">
            <a:avLst/>
          </a:prstGeom>
          <a:noFill/>
          <a:ln>
            <a:noFill/>
          </a:ln>
        </p:spPr>
      </p:pic>
      <p:sp>
        <p:nvSpPr>
          <p:cNvPr id="64" name="Google Shape;64;p14"/>
          <p:cNvSpPr txBox="1"/>
          <p:nvPr/>
        </p:nvSpPr>
        <p:spPr>
          <a:xfrm>
            <a:off x="7483300" y="4536125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10.1038/nrn3241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Dataset</a:t>
            </a:r>
            <a:endParaRPr/>
          </a:p>
        </p:txBody>
      </p:sp>
      <p:pic>
        <p:nvPicPr>
          <p:cNvPr id="70" name="Google Shape;70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5500" y="789113"/>
            <a:ext cx="1719549" cy="921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71" name="Google Shape;71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996694" y="0"/>
            <a:ext cx="6147314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72" name="Google Shape;72;p15"/>
          <p:cNvSpPr txBox="1"/>
          <p:nvPr>
            <p:ph idx="1" type="body"/>
          </p:nvPr>
        </p:nvSpPr>
        <p:spPr>
          <a:xfrm>
            <a:off x="235500" y="39903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5"/>
              </a:rPr>
              <a:t>http://www.kampff-lab.org/validating-electrodes</a:t>
            </a:r>
            <a:r>
              <a:rPr lang="en"/>
              <a:t> </a:t>
            </a:r>
            <a:endParaRPr/>
          </a:p>
        </p:txBody>
      </p:sp>
      <p:pic>
        <p:nvPicPr>
          <p:cNvPr id="73" name="Google Shape;73;p1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971175" y="1710800"/>
            <a:ext cx="1858550" cy="22971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is juxtacellular recordings?</a:t>
            </a:r>
            <a:endParaRPr/>
          </a:p>
        </p:txBody>
      </p:sp>
      <p:pic>
        <p:nvPicPr>
          <p:cNvPr id="79" name="Google Shape;79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92550" y="1093925"/>
            <a:ext cx="6034154" cy="38209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Binary closing</a:t>
            </a:r>
            <a:endParaRPr/>
          </a:p>
        </p:txBody>
      </p:sp>
      <p:sp>
        <p:nvSpPr>
          <p:cNvPr id="85" name="Google Shape;85;p1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86" name="Google Shape;86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1152475"/>
            <a:ext cx="3238475" cy="1366825"/>
          </a:xfrm>
          <a:prstGeom prst="rect">
            <a:avLst/>
          </a:prstGeom>
          <a:noFill/>
          <a:ln>
            <a:noFill/>
          </a:ln>
        </p:spPr>
      </p:pic>
      <p:pic>
        <p:nvPicPr>
          <p:cNvPr id="87" name="Google Shape;87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756425" y="641963"/>
            <a:ext cx="5302501" cy="38595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Putative </a:t>
            </a:r>
            <a:r>
              <a:rPr lang="en"/>
              <a:t>excitatory</a:t>
            </a:r>
            <a:r>
              <a:rPr lang="en"/>
              <a:t> and inhibitory neurons</a:t>
            </a:r>
            <a:endParaRPr/>
          </a:p>
        </p:txBody>
      </p:sp>
      <p:pic>
        <p:nvPicPr>
          <p:cNvPr id="93" name="Google Shape;93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08700" y="1017725"/>
            <a:ext cx="3392615" cy="3820976"/>
          </a:xfrm>
          <a:prstGeom prst="rect">
            <a:avLst/>
          </a:prstGeom>
          <a:noFill/>
          <a:ln>
            <a:noFill/>
          </a:ln>
        </p:spPr>
      </p:pic>
      <p:sp>
        <p:nvSpPr>
          <p:cNvPr id="94" name="Google Shape;94;p18"/>
          <p:cNvSpPr txBox="1"/>
          <p:nvPr/>
        </p:nvSpPr>
        <p:spPr>
          <a:xfrm>
            <a:off x="1866625" y="4679400"/>
            <a:ext cx="31557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10.1101/2021.01.22.427789.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95" name="Google Shape;95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450925" y="412600"/>
            <a:ext cx="2281425" cy="46249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Homework</a:t>
            </a:r>
            <a:endParaRPr/>
          </a:p>
        </p:txBody>
      </p:sp>
      <p:sp>
        <p:nvSpPr>
          <p:cNvPr id="101" name="Google Shape;101;p1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Take the script and any of Neuroseeker probes and try to solve forward problem, try to construct these maps (these have better amplitudes)</a:t>
            </a:r>
            <a:endParaRPr/>
          </a:p>
        </p:txBody>
      </p:sp>
      <p:pic>
        <p:nvPicPr>
          <p:cNvPr id="102" name="Google Shape;102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8625" y="2190750"/>
            <a:ext cx="2793050" cy="18137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03" name="Google Shape;103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048500" y="2190750"/>
            <a:ext cx="5878923" cy="1872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2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Klusta (phy) — Python, obsolete, but robust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Spyking circus — Python, uses GPU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Kilosort v3 — Matlab, uses GPU, developed for NeuroPixel data (400 channels)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YASS — Python, uses GPU and Artificial Neural Networks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/>
              <a:t>See also: SpikeInterface Python (</a:t>
            </a:r>
            <a:r>
              <a:rPr lang="en" u="sng">
                <a:solidFill>
                  <a:schemeClr val="hlink"/>
                </a:solidFill>
                <a:hlinkClick r:id="rId3"/>
              </a:rPr>
              <a:t>https://elifesciences.org/articles/61834</a:t>
            </a:r>
            <a:r>
              <a:rPr lang="en"/>
              <a:t>) </a:t>
            </a:r>
            <a:endParaRPr/>
          </a:p>
        </p:txBody>
      </p:sp>
      <p:sp>
        <p:nvSpPr>
          <p:cNvPr id="109" name="Google Shape;109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Popular spike sorters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